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e5633d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8e5633d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" name="Google Shape;36;p4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6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npr.org/blogs/money/2015/01/22/377470959/how-much-more-or-less-would-you-make-if-we-rolled-back-inequality?utm_campaign=storyshare&amp;utm_source=facebook.com&amp;utm_medium=social" TargetMode="External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science.smith.edu/~jcrouser/SDS136/labs/lab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LECTURE 07: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STORYTELLING</a:t>
            </a:r>
            <a:endParaRPr b="0" i="0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November 1, 2016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SDS136: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7298"/>
            <a:ext cx="4539518" cy="64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1500" y="372267"/>
            <a:ext cx="47625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3"/>
          <p:cNvGrpSpPr/>
          <p:nvPr/>
        </p:nvGrpSpPr>
        <p:grpSpPr>
          <a:xfrm>
            <a:off x="1" y="2514600"/>
            <a:ext cx="7924799" cy="1708248"/>
            <a:chOff x="1" y="2514600"/>
            <a:chExt cx="7924799" cy="1708248"/>
          </a:xfrm>
        </p:grpSpPr>
        <p:sp>
          <p:nvSpPr>
            <p:cNvPr id="169" name="Google Shape;169;p23"/>
            <p:cNvSpPr/>
            <p:nvPr/>
          </p:nvSpPr>
          <p:spPr>
            <a:xfrm>
              <a:off x="1" y="2514600"/>
              <a:ext cx="6866588" cy="1371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3"/>
            <p:cNvGrpSpPr/>
            <p:nvPr/>
          </p:nvGrpSpPr>
          <p:grpSpPr>
            <a:xfrm>
              <a:off x="7010400" y="2743200"/>
              <a:ext cx="914400" cy="1479648"/>
              <a:chOff x="6863702" y="2011529"/>
              <a:chExt cx="914400" cy="1479648"/>
            </a:xfrm>
          </p:grpSpPr>
          <p:sp>
            <p:nvSpPr>
              <p:cNvPr id="171" name="Google Shape;171;p23"/>
              <p:cNvSpPr/>
              <p:nvPr/>
            </p:nvSpPr>
            <p:spPr>
              <a:xfrm>
                <a:off x="6863702" y="2011529"/>
                <a:ext cx="914400" cy="914400"/>
              </a:xfrm>
              <a:prstGeom prst="ellipse">
                <a:avLst/>
              </a:prstGeom>
              <a:solidFill>
                <a:schemeClr val="dk2"/>
              </a:solidFill>
              <a:ln cap="flat" cmpd="sng" w="444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3"/>
              <p:cNvSpPr txBox="1"/>
              <p:nvPr/>
            </p:nvSpPr>
            <p:spPr>
              <a:xfrm>
                <a:off x="6894869" y="3029512"/>
                <a:ext cx="85206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point</a:t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makes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story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23"/>
          <p:cNvCxnSpPr/>
          <p:nvPr/>
        </p:nvCxnSpPr>
        <p:spPr>
          <a:xfrm>
            <a:off x="4704139" y="3429000"/>
            <a:ext cx="1554480" cy="0"/>
          </a:xfrm>
          <a:prstGeom prst="straightConnector1">
            <a:avLst/>
          </a:prstGeom>
          <a:noFill/>
          <a:ln cap="rnd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5" name="Google Shape;175;p23"/>
          <p:cNvGrpSpPr/>
          <p:nvPr/>
        </p:nvGrpSpPr>
        <p:grpSpPr>
          <a:xfrm>
            <a:off x="4729685" y="1676400"/>
            <a:ext cx="1518715" cy="1194376"/>
            <a:chOff x="4840001" y="839217"/>
            <a:chExt cx="1518715" cy="895782"/>
          </a:xfrm>
        </p:grpSpPr>
        <p:sp>
          <p:nvSpPr>
            <p:cNvPr id="176" name="Google Shape;176;p23"/>
            <p:cNvSpPr/>
            <p:nvPr/>
          </p:nvSpPr>
          <p:spPr>
            <a:xfrm>
              <a:off x="5479355" y="1254939"/>
              <a:ext cx="240007" cy="48006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3"/>
            <p:cNvSpPr txBox="1"/>
            <p:nvPr/>
          </p:nvSpPr>
          <p:spPr>
            <a:xfrm>
              <a:off x="4840001" y="839217"/>
              <a:ext cx="1518715" cy="346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storyteller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23"/>
          <p:cNvGrpSpPr/>
          <p:nvPr/>
        </p:nvGrpSpPr>
        <p:grpSpPr>
          <a:xfrm>
            <a:off x="4788094" y="3547020"/>
            <a:ext cx="1433956" cy="1007356"/>
            <a:chOff x="4985136" y="3343787"/>
            <a:chExt cx="1433956" cy="755517"/>
          </a:xfrm>
        </p:grpSpPr>
        <p:sp>
          <p:nvSpPr>
            <p:cNvPr id="179" name="Google Shape;179;p23"/>
            <p:cNvSpPr/>
            <p:nvPr/>
          </p:nvSpPr>
          <p:spPr>
            <a:xfrm rot="10800000">
              <a:off x="5582111" y="3343787"/>
              <a:ext cx="240007" cy="48006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3"/>
            <p:cNvSpPr txBox="1"/>
            <p:nvPr/>
          </p:nvSpPr>
          <p:spPr>
            <a:xfrm>
              <a:off x="4985136" y="3753055"/>
              <a:ext cx="1433956" cy="346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audience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" name="Google Shape;1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8088" y="1447800"/>
            <a:ext cx="2053254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3200" y="24384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8088" y="1447800"/>
            <a:ext cx="2053254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9857" y="1651021"/>
            <a:ext cx="2279613" cy="4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200" y="24384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857" y="1651021"/>
            <a:ext cx="2279613" cy="4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8088" y="1447800"/>
            <a:ext cx="205325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/>
          <p:nvPr/>
        </p:nvSpPr>
        <p:spPr>
          <a:xfrm>
            <a:off x="2189239" y="225777"/>
            <a:ext cx="3023809" cy="1320800"/>
          </a:xfrm>
          <a:prstGeom prst="wedgeEllipseCallout">
            <a:avLst>
              <a:gd fmla="val -17979" name="adj1"/>
              <a:gd fmla="val 74635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2793996" y="457200"/>
            <a:ext cx="18784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that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 about?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200" y="24384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857" y="1651021"/>
            <a:ext cx="2279613" cy="4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4567" y="1676400"/>
            <a:ext cx="980199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/>
          <p:nvPr/>
        </p:nvSpPr>
        <p:spPr>
          <a:xfrm>
            <a:off x="2189239" y="225777"/>
            <a:ext cx="3023809" cy="1320800"/>
          </a:xfrm>
          <a:prstGeom prst="wedgeEllipseCallout">
            <a:avLst>
              <a:gd fmla="val -17979" name="adj1"/>
              <a:gd fmla="val 74635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5867400" y="631943"/>
            <a:ext cx="1752600" cy="1320800"/>
          </a:xfrm>
          <a:prstGeom prst="wedgeEllipseCallout">
            <a:avLst>
              <a:gd fmla="val -43345" name="adj1"/>
              <a:gd fmla="val 57833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7"/>
          <p:cNvGrpSpPr/>
          <p:nvPr/>
        </p:nvGrpSpPr>
        <p:grpSpPr>
          <a:xfrm>
            <a:off x="6324600" y="838200"/>
            <a:ext cx="852066" cy="870048"/>
            <a:chOff x="6894869" y="2621129"/>
            <a:chExt cx="852066" cy="870048"/>
          </a:xfrm>
        </p:grpSpPr>
        <p:sp>
          <p:nvSpPr>
            <p:cNvPr id="214" name="Google Shape;214;p27"/>
            <p:cNvSpPr/>
            <p:nvPr/>
          </p:nvSpPr>
          <p:spPr>
            <a:xfrm>
              <a:off x="7092302" y="2621129"/>
              <a:ext cx="457200" cy="457200"/>
            </a:xfrm>
            <a:prstGeom prst="ellipse">
              <a:avLst/>
            </a:prstGeom>
            <a:solidFill>
              <a:schemeClr val="dk2"/>
            </a:solidFill>
            <a:ln cap="flat" cmpd="sng" w="444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 txBox="1"/>
            <p:nvPr/>
          </p:nvSpPr>
          <p:spPr>
            <a:xfrm>
              <a:off x="6894869" y="3029512"/>
              <a:ext cx="8520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7"/>
          <p:cNvSpPr txBox="1"/>
          <p:nvPr/>
        </p:nvSpPr>
        <p:spPr>
          <a:xfrm>
            <a:off x="2793996" y="457200"/>
            <a:ext cx="18784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that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 about?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4800600" y="3429000"/>
            <a:ext cx="6096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8"/>
          <p:cNvGrpSpPr/>
          <p:nvPr/>
        </p:nvGrpSpPr>
        <p:grpSpPr>
          <a:xfrm>
            <a:off x="-197002" y="-725714"/>
            <a:ext cx="2830290" cy="8536878"/>
            <a:chOff x="-197002" y="-544286"/>
            <a:chExt cx="2830290" cy="6402658"/>
          </a:xfrm>
        </p:grpSpPr>
        <p:cxnSp>
          <p:nvCxnSpPr>
            <p:cNvPr id="223" name="Google Shape;223;p28"/>
            <p:cNvCxnSpPr/>
            <p:nvPr/>
          </p:nvCxnSpPr>
          <p:spPr>
            <a:xfrm flipH="1" rot="5400000">
              <a:off x="1226090" y="-80520"/>
              <a:ext cx="1870964" cy="943432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" name="Google Shape;224;p28"/>
            <p:cNvCxnSpPr/>
            <p:nvPr/>
          </p:nvCxnSpPr>
          <p:spPr>
            <a:xfrm rot="10800000">
              <a:off x="1" y="1"/>
              <a:ext cx="1886857" cy="1632857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28"/>
            <p:cNvCxnSpPr/>
            <p:nvPr/>
          </p:nvCxnSpPr>
          <p:spPr>
            <a:xfrm rot="10800000">
              <a:off x="1" y="1218136"/>
              <a:ext cx="1689857" cy="1062851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28"/>
            <p:cNvCxnSpPr/>
            <p:nvPr/>
          </p:nvCxnSpPr>
          <p:spPr>
            <a:xfrm rot="10800000">
              <a:off x="-196999" y="2850993"/>
              <a:ext cx="1886858" cy="1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28"/>
            <p:cNvCxnSpPr/>
            <p:nvPr/>
          </p:nvCxnSpPr>
          <p:spPr>
            <a:xfrm flipH="1">
              <a:off x="-197002" y="3500101"/>
              <a:ext cx="1886858" cy="827488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28"/>
            <p:cNvCxnSpPr/>
            <p:nvPr/>
          </p:nvCxnSpPr>
          <p:spPr>
            <a:xfrm rot="5400000">
              <a:off x="410665" y="4579182"/>
              <a:ext cx="1429744" cy="1128637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9" name="Google Shape;229;p28"/>
          <p:cNvGrpSpPr/>
          <p:nvPr/>
        </p:nvGrpSpPr>
        <p:grpSpPr>
          <a:xfrm rot="10345207">
            <a:off x="5879573" y="-1014592"/>
            <a:ext cx="3731425" cy="8536878"/>
            <a:chOff x="-1098137" y="-544286"/>
            <a:chExt cx="3731425" cy="6402658"/>
          </a:xfrm>
        </p:grpSpPr>
        <p:cxnSp>
          <p:nvCxnSpPr>
            <p:cNvPr id="230" name="Google Shape;230;p28"/>
            <p:cNvCxnSpPr/>
            <p:nvPr/>
          </p:nvCxnSpPr>
          <p:spPr>
            <a:xfrm flipH="1" rot="5400000">
              <a:off x="1226090" y="-80520"/>
              <a:ext cx="1870964" cy="943432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1" name="Google Shape;231;p28"/>
            <p:cNvCxnSpPr/>
            <p:nvPr/>
          </p:nvCxnSpPr>
          <p:spPr>
            <a:xfrm rot="-10345207">
              <a:off x="-392914" y="-25172"/>
              <a:ext cx="2896906" cy="1790600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28"/>
            <p:cNvCxnSpPr/>
            <p:nvPr/>
          </p:nvCxnSpPr>
          <p:spPr>
            <a:xfrm rot="-10345207">
              <a:off x="-714336" y="1586224"/>
              <a:ext cx="2916648" cy="649107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28"/>
            <p:cNvCxnSpPr/>
            <p:nvPr/>
          </p:nvCxnSpPr>
          <p:spPr>
            <a:xfrm flipH="1" rot="454793">
              <a:off x="-842992" y="2796816"/>
              <a:ext cx="2916648" cy="161562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28"/>
            <p:cNvCxnSpPr/>
            <p:nvPr/>
          </p:nvCxnSpPr>
          <p:spPr>
            <a:xfrm flipH="1" rot="454793">
              <a:off x="-1008992" y="3352637"/>
              <a:ext cx="3078335" cy="1555547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" name="Google Shape;235;p28"/>
            <p:cNvCxnSpPr/>
            <p:nvPr/>
          </p:nvCxnSpPr>
          <p:spPr>
            <a:xfrm rot="5400000">
              <a:off x="410665" y="4579182"/>
              <a:ext cx="1429744" cy="1128637"/>
            </a:xfrm>
            <a:prstGeom prst="straightConnector1">
              <a:avLst/>
            </a:prstGeom>
            <a:noFill/>
            <a:ln cap="flat" cmpd="sng" w="264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857" y="1651021"/>
            <a:ext cx="2279613" cy="42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/>
          <p:nvPr/>
        </p:nvSpPr>
        <p:spPr>
          <a:xfrm>
            <a:off x="2189239" y="225777"/>
            <a:ext cx="3023809" cy="1320800"/>
          </a:xfrm>
          <a:prstGeom prst="wedgeEllipseCallout">
            <a:avLst>
              <a:gd fmla="val -17979" name="adj1"/>
              <a:gd fmla="val 74635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4567" y="1676400"/>
            <a:ext cx="980199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5867400" y="631943"/>
            <a:ext cx="1752600" cy="1320800"/>
          </a:xfrm>
          <a:prstGeom prst="wedgeEllipseCallout">
            <a:avLst>
              <a:gd fmla="val -43345" name="adj1"/>
              <a:gd fmla="val 57833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6324600" y="838200"/>
            <a:ext cx="852066" cy="870048"/>
            <a:chOff x="6894869" y="2621129"/>
            <a:chExt cx="852066" cy="870048"/>
          </a:xfrm>
        </p:grpSpPr>
        <p:sp>
          <p:nvSpPr>
            <p:cNvPr id="241" name="Google Shape;241;p28"/>
            <p:cNvSpPr/>
            <p:nvPr/>
          </p:nvSpPr>
          <p:spPr>
            <a:xfrm>
              <a:off x="7092302" y="2621129"/>
              <a:ext cx="457200" cy="457200"/>
            </a:xfrm>
            <a:prstGeom prst="ellipse">
              <a:avLst/>
            </a:prstGeom>
            <a:solidFill>
              <a:schemeClr val="dk2"/>
            </a:solidFill>
            <a:ln cap="flat" cmpd="sng" w="444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8"/>
            <p:cNvSpPr txBox="1"/>
            <p:nvPr/>
          </p:nvSpPr>
          <p:spPr>
            <a:xfrm>
              <a:off x="6894869" y="3029512"/>
              <a:ext cx="8520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28"/>
          <p:cNvSpPr txBox="1"/>
          <p:nvPr/>
        </p:nvSpPr>
        <p:spPr>
          <a:xfrm>
            <a:off x="2793996" y="457200"/>
            <a:ext cx="187848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that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 about?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4800600" y="3429000"/>
            <a:ext cx="6096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>
            <a:off x="304800" y="3657600"/>
            <a:ext cx="838200" cy="114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29"/>
          <p:cNvCxnSpPr/>
          <p:nvPr/>
        </p:nvCxnSpPr>
        <p:spPr>
          <a:xfrm flipH="1">
            <a:off x="762000" y="4114800"/>
            <a:ext cx="1752600" cy="533400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p29"/>
          <p:cNvSpPr txBox="1"/>
          <p:nvPr/>
        </p:nvSpPr>
        <p:spPr>
          <a:xfrm>
            <a:off x="304800" y="4267200"/>
            <a:ext cx="75511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Beginning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1066800" y="3943290"/>
            <a:ext cx="6338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Inciting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Incident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1676400" y="3733800"/>
            <a:ext cx="7193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Thoughts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Ways to get to the point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p29"/>
          <p:cNvCxnSpPr/>
          <p:nvPr/>
        </p:nvCxnSpPr>
        <p:spPr>
          <a:xfrm>
            <a:off x="762000" y="4648200"/>
            <a:ext cx="1752600" cy="0"/>
          </a:xfrm>
          <a:prstGeom prst="straightConnector1">
            <a:avLst/>
          </a:prstGeom>
          <a:noFill/>
          <a:ln cap="flat" cmpd="sng" w="26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29"/>
          <p:cNvCxnSpPr/>
          <p:nvPr/>
        </p:nvCxnSpPr>
        <p:spPr>
          <a:xfrm>
            <a:off x="2514600" y="4648200"/>
            <a:ext cx="4114800" cy="0"/>
          </a:xfrm>
          <a:prstGeom prst="straightConnector1">
            <a:avLst/>
          </a:prstGeom>
          <a:noFill/>
          <a:ln cap="flat" cmpd="sng" w="26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29"/>
          <p:cNvCxnSpPr/>
          <p:nvPr/>
        </p:nvCxnSpPr>
        <p:spPr>
          <a:xfrm>
            <a:off x="6629400" y="4648200"/>
            <a:ext cx="1752600" cy="0"/>
          </a:xfrm>
          <a:prstGeom prst="straightConnector1">
            <a:avLst/>
          </a:prstGeom>
          <a:noFill/>
          <a:ln cap="flat" cmpd="sng" w="26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29"/>
          <p:cNvCxnSpPr/>
          <p:nvPr/>
        </p:nvCxnSpPr>
        <p:spPr>
          <a:xfrm>
            <a:off x="2514600" y="3733800"/>
            <a:ext cx="0" cy="1828800"/>
          </a:xfrm>
          <a:prstGeom prst="straightConnector1">
            <a:avLst/>
          </a:prstGeom>
          <a:noFill/>
          <a:ln cap="flat" cmpd="sng" w="26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29"/>
          <p:cNvCxnSpPr/>
          <p:nvPr/>
        </p:nvCxnSpPr>
        <p:spPr>
          <a:xfrm>
            <a:off x="6629400" y="2514600"/>
            <a:ext cx="0" cy="3048000"/>
          </a:xfrm>
          <a:prstGeom prst="straightConnector1">
            <a:avLst/>
          </a:prstGeom>
          <a:noFill/>
          <a:ln cap="flat" cmpd="sng" w="26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29"/>
          <p:cNvCxnSpPr/>
          <p:nvPr/>
        </p:nvCxnSpPr>
        <p:spPr>
          <a:xfrm>
            <a:off x="4572000" y="2950029"/>
            <a:ext cx="0" cy="2612571"/>
          </a:xfrm>
          <a:prstGeom prst="straightConnector1">
            <a:avLst/>
          </a:prstGeom>
          <a:noFill/>
          <a:ln cap="flat" cmpd="sng" w="26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29"/>
          <p:cNvCxnSpPr/>
          <p:nvPr/>
        </p:nvCxnSpPr>
        <p:spPr>
          <a:xfrm flipH="1">
            <a:off x="2514601" y="2862469"/>
            <a:ext cx="4114799" cy="1252331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p29"/>
          <p:cNvCxnSpPr/>
          <p:nvPr/>
        </p:nvCxnSpPr>
        <p:spPr>
          <a:xfrm>
            <a:off x="6626352" y="2862072"/>
            <a:ext cx="1752600" cy="1752600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29"/>
          <p:cNvSpPr txBox="1"/>
          <p:nvPr/>
        </p:nvSpPr>
        <p:spPr>
          <a:xfrm>
            <a:off x="1134496" y="4763869"/>
            <a:ext cx="10181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(set up)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3657439" y="4763869"/>
            <a:ext cx="182574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 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(confrontation)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6849556" y="4763869"/>
            <a:ext cx="14541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 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(resolution)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2362200" y="3962400"/>
            <a:ext cx="304800" cy="304800"/>
          </a:xfrm>
          <a:prstGeom prst="irregularSeal1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4419600" y="3352800"/>
            <a:ext cx="304800" cy="304800"/>
          </a:xfrm>
          <a:prstGeom prst="irregularSeal1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6477000" y="2743200"/>
            <a:ext cx="304800" cy="304800"/>
          </a:xfrm>
          <a:prstGeom prst="irregularSeal1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2133600" y="3200400"/>
            <a:ext cx="7835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Climax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Act 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6248400" y="1981200"/>
            <a:ext cx="7835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Climax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Act 2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4056482" y="2438400"/>
            <a:ext cx="10525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Midpoint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(plot twist!)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2743200" y="3581400"/>
            <a:ext cx="69073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Obstacle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3500261" y="3352800"/>
            <a:ext cx="69073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Obstacle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4648200" y="2971800"/>
            <a:ext cx="69073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Obstacle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5288615" y="2819400"/>
            <a:ext cx="65498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Disaster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5867400" y="2667000"/>
            <a:ext cx="5052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Crisis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 rot="-1041647">
            <a:off x="2822877" y="3793633"/>
            <a:ext cx="146011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ASCENDING ACTION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 rot="2745175">
            <a:off x="6594735" y="3643130"/>
            <a:ext cx="155272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DESCENDING ACTION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 flipH="1" rot="-2699510">
            <a:off x="7260314" y="2719742"/>
            <a:ext cx="228600" cy="123274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64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7391400" y="2819400"/>
            <a:ext cx="7835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Climax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Act 3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7848600" y="3886200"/>
            <a:ext cx="67408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Wrap-up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8305800" y="4343400"/>
            <a:ext cx="41284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3048762" y="5943600"/>
            <a:ext cx="304647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Act Structure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Ways to get to the point</a:t>
            </a:r>
            <a:endParaRPr/>
          </a:p>
        </p:txBody>
      </p:sp>
      <p:pic>
        <p:nvPicPr>
          <p:cNvPr id="290" name="Google Shape;290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34797" r="-3479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Ways to get to the point according to Vonnegut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418" l="-15032" r="-11978" t="48879"/>
          <a:stretch/>
        </p:blipFill>
        <p:spPr>
          <a:xfrm>
            <a:off x="0" y="1066800"/>
            <a:ext cx="8915400" cy="528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3-28 at 10.24.26 AM.png" id="297" name="Google Shape;29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6817" y="6398307"/>
            <a:ext cx="2015768" cy="428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Announcements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255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T-minus 7 weeks until the end of the semester (officially halfway done)!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Coming up: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32"/>
          <p:cNvGrpSpPr/>
          <p:nvPr/>
        </p:nvGrpSpPr>
        <p:grpSpPr>
          <a:xfrm>
            <a:off x="-685799" y="-76200"/>
            <a:ext cx="10972799" cy="6934201"/>
            <a:chOff x="353741" y="-28906"/>
            <a:chExt cx="8802355" cy="6886907"/>
          </a:xfrm>
        </p:grpSpPr>
        <p:pic>
          <p:nvPicPr>
            <p:cNvPr id="303" name="Google Shape;303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83531" y="-28906"/>
              <a:ext cx="5272565" cy="3705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2"/>
            <p:cNvPicPr preferRelativeResize="0"/>
            <p:nvPr/>
          </p:nvPicPr>
          <p:blipFill rotWithShape="1">
            <a:blip r:embed="rId4">
              <a:alphaModFix/>
            </a:blip>
            <a:srcRect b="0" l="0" r="10646" t="0"/>
            <a:stretch/>
          </p:blipFill>
          <p:spPr>
            <a:xfrm>
              <a:off x="414868" y="21714"/>
              <a:ext cx="4089287" cy="343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21388" y="3430674"/>
              <a:ext cx="4624709" cy="342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2"/>
            <p:cNvPicPr preferRelativeResize="0"/>
            <p:nvPr/>
          </p:nvPicPr>
          <p:blipFill rotWithShape="1">
            <a:blip r:embed="rId6">
              <a:alphaModFix/>
            </a:blip>
            <a:srcRect b="0" l="0" r="9220" t="0"/>
            <a:stretch/>
          </p:blipFill>
          <p:spPr>
            <a:xfrm>
              <a:off x="353741" y="3429000"/>
              <a:ext cx="4150413" cy="342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33"/>
          <p:cNvGrpSpPr/>
          <p:nvPr/>
        </p:nvGrpSpPr>
        <p:grpSpPr>
          <a:xfrm>
            <a:off x="-344835" y="-228600"/>
            <a:ext cx="10098435" cy="7751244"/>
            <a:chOff x="-40035" y="-412690"/>
            <a:chExt cx="9184035" cy="7935334"/>
          </a:xfrm>
        </p:grpSpPr>
        <p:pic>
          <p:nvPicPr>
            <p:cNvPr id="312" name="Google Shape;312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40035" y="3411175"/>
              <a:ext cx="4625403" cy="4111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3"/>
            <p:cNvPicPr preferRelativeResize="0"/>
            <p:nvPr/>
          </p:nvPicPr>
          <p:blipFill rotWithShape="1">
            <a:blip r:embed="rId4">
              <a:alphaModFix/>
            </a:blip>
            <a:srcRect b="36730" l="0" r="0" t="17847"/>
            <a:stretch/>
          </p:blipFill>
          <p:spPr>
            <a:xfrm>
              <a:off x="4572000" y="3411175"/>
              <a:ext cx="4572000" cy="406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15786" y="-259561"/>
              <a:ext cx="4920314" cy="3690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-26667" y="-412690"/>
              <a:ext cx="4612035" cy="38433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4"/>
          <p:cNvGrpSpPr/>
          <p:nvPr/>
        </p:nvGrpSpPr>
        <p:grpSpPr>
          <a:xfrm>
            <a:off x="1" y="2514600"/>
            <a:ext cx="7924799" cy="1708248"/>
            <a:chOff x="1" y="2514600"/>
            <a:chExt cx="7924799" cy="1708248"/>
          </a:xfrm>
        </p:grpSpPr>
        <p:sp>
          <p:nvSpPr>
            <p:cNvPr id="321" name="Google Shape;321;p34"/>
            <p:cNvSpPr/>
            <p:nvPr/>
          </p:nvSpPr>
          <p:spPr>
            <a:xfrm>
              <a:off x="1" y="2514600"/>
              <a:ext cx="6866588" cy="1371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34"/>
            <p:cNvGrpSpPr/>
            <p:nvPr/>
          </p:nvGrpSpPr>
          <p:grpSpPr>
            <a:xfrm>
              <a:off x="7010400" y="2743200"/>
              <a:ext cx="914400" cy="1479648"/>
              <a:chOff x="6863702" y="2011529"/>
              <a:chExt cx="914400" cy="1479648"/>
            </a:xfrm>
          </p:grpSpPr>
          <p:sp>
            <p:nvSpPr>
              <p:cNvPr id="323" name="Google Shape;323;p34"/>
              <p:cNvSpPr/>
              <p:nvPr/>
            </p:nvSpPr>
            <p:spPr>
              <a:xfrm>
                <a:off x="6863702" y="2011529"/>
                <a:ext cx="914400" cy="914400"/>
              </a:xfrm>
              <a:prstGeom prst="ellipse">
                <a:avLst/>
              </a:prstGeom>
              <a:solidFill>
                <a:schemeClr val="dk2"/>
              </a:solidFill>
              <a:ln cap="flat" cmpd="sng" w="444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4"/>
              <p:cNvSpPr txBox="1"/>
              <p:nvPr/>
            </p:nvSpPr>
            <p:spPr>
              <a:xfrm>
                <a:off x="6894869" y="3029512"/>
                <a:ext cx="85206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point</a:t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5" name="Google Shape;325;p3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makes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story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4"/>
          <p:cNvCxnSpPr/>
          <p:nvPr/>
        </p:nvCxnSpPr>
        <p:spPr>
          <a:xfrm>
            <a:off x="4704139" y="3429000"/>
            <a:ext cx="1554480" cy="0"/>
          </a:xfrm>
          <a:prstGeom prst="straightConnector1">
            <a:avLst/>
          </a:prstGeom>
          <a:noFill/>
          <a:ln cap="rnd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7" name="Google Shape;327;p34"/>
          <p:cNvGrpSpPr/>
          <p:nvPr/>
        </p:nvGrpSpPr>
        <p:grpSpPr>
          <a:xfrm>
            <a:off x="4729685" y="1676400"/>
            <a:ext cx="1518715" cy="1194376"/>
            <a:chOff x="4840001" y="839217"/>
            <a:chExt cx="1518715" cy="895782"/>
          </a:xfrm>
        </p:grpSpPr>
        <p:sp>
          <p:nvSpPr>
            <p:cNvPr id="328" name="Google Shape;328;p34"/>
            <p:cNvSpPr/>
            <p:nvPr/>
          </p:nvSpPr>
          <p:spPr>
            <a:xfrm>
              <a:off x="5479355" y="1254939"/>
              <a:ext cx="240007" cy="48006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 txBox="1"/>
            <p:nvPr/>
          </p:nvSpPr>
          <p:spPr>
            <a:xfrm>
              <a:off x="4840001" y="839217"/>
              <a:ext cx="1518715" cy="346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storyteller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34"/>
          <p:cNvGrpSpPr/>
          <p:nvPr/>
        </p:nvGrpSpPr>
        <p:grpSpPr>
          <a:xfrm>
            <a:off x="4788094" y="3547020"/>
            <a:ext cx="1433956" cy="1007356"/>
            <a:chOff x="4985136" y="3343787"/>
            <a:chExt cx="1433956" cy="755517"/>
          </a:xfrm>
        </p:grpSpPr>
        <p:sp>
          <p:nvSpPr>
            <p:cNvPr id="331" name="Google Shape;331;p34"/>
            <p:cNvSpPr/>
            <p:nvPr/>
          </p:nvSpPr>
          <p:spPr>
            <a:xfrm rot="10800000">
              <a:off x="5582111" y="3343787"/>
              <a:ext cx="240007" cy="48006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4"/>
            <p:cNvSpPr txBox="1"/>
            <p:nvPr/>
          </p:nvSpPr>
          <p:spPr>
            <a:xfrm>
              <a:off x="4985136" y="3753055"/>
              <a:ext cx="1433956" cy="346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audience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3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a bunch of other stuff, too…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4"/>
          <p:cNvSpPr txBox="1"/>
          <p:nvPr/>
        </p:nvSpPr>
        <p:spPr>
          <a:xfrm>
            <a:off x="91628" y="1371600"/>
            <a:ext cx="18017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Touches people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1382774" y="1922357"/>
            <a:ext cx="17115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Has substance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91628" y="2386321"/>
            <a:ext cx="41369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Representative of the human condition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6606689" y="5248579"/>
            <a:ext cx="23270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Creates vivid images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5334000" y="5988783"/>
            <a:ext cx="37135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Doesn’t default to an easy solution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1910468" y="6000224"/>
            <a:ext cx="31617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Goes beyond the five senses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6400800" y="2367192"/>
            <a:ext cx="27375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Embraces idiosyncrasies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8163559" y="4131485"/>
            <a:ext cx="9160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Honest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6477000" y="1828800"/>
            <a:ext cx="22507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Makes people laugh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4"/>
          <p:cNvSpPr txBox="1"/>
          <p:nvPr/>
        </p:nvSpPr>
        <p:spPr>
          <a:xfrm>
            <a:off x="2272968" y="4936102"/>
            <a:ext cx="19936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Makes people cry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2895600" y="5486400"/>
            <a:ext cx="1544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Plot structure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4"/>
          <p:cNvSpPr txBox="1"/>
          <p:nvPr/>
        </p:nvSpPr>
        <p:spPr>
          <a:xfrm>
            <a:off x="599921" y="4480948"/>
            <a:ext cx="25834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Must arrive somewhere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685800" y="3657600"/>
            <a:ext cx="3789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Have something non-trivial at stake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3048000" y="2057400"/>
            <a:ext cx="23145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Has good characters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4985669" y="4640305"/>
            <a:ext cx="16473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Outer struggle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91628" y="6000224"/>
            <a:ext cx="15961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Inner struggle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2162517" y="1383422"/>
            <a:ext cx="4175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Characters change through experience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4"/>
          <p:cNvSpPr txBox="1"/>
          <p:nvPr/>
        </p:nvSpPr>
        <p:spPr>
          <a:xfrm>
            <a:off x="168047" y="5127525"/>
            <a:ext cx="20581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Imaginable setting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7930502" y="2994456"/>
            <a:ext cx="11599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Relatable</a:t>
            </a:r>
            <a:endParaRPr sz="1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Storytelling with visualization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24609" l="0" r="0" t="-2461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35"/>
          <p:cNvGrpSpPr/>
          <p:nvPr/>
        </p:nvGrpSpPr>
        <p:grpSpPr>
          <a:xfrm>
            <a:off x="3465199" y="457200"/>
            <a:ext cx="2755075" cy="645559"/>
            <a:chOff x="3465199" y="457200"/>
            <a:chExt cx="2755075" cy="645559"/>
          </a:xfrm>
        </p:grpSpPr>
        <p:cxnSp>
          <p:nvCxnSpPr>
            <p:cNvPr id="360" name="Google Shape;360;p35"/>
            <p:cNvCxnSpPr/>
            <p:nvPr/>
          </p:nvCxnSpPr>
          <p:spPr>
            <a:xfrm>
              <a:off x="3465199" y="457200"/>
              <a:ext cx="2755075" cy="645559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35"/>
            <p:cNvCxnSpPr/>
            <p:nvPr/>
          </p:nvCxnSpPr>
          <p:spPr>
            <a:xfrm flipH="1" rot="10800000">
              <a:off x="3505200" y="457200"/>
              <a:ext cx="2665073" cy="645559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1-13 at 5.03.30 PM.png" id="366" name="Google Shape;366;p36"/>
          <p:cNvPicPr preferRelativeResize="0"/>
          <p:nvPr/>
        </p:nvPicPr>
        <p:blipFill rotWithShape="1">
          <a:blip r:embed="rId3">
            <a:alphaModFix amt="49000"/>
          </a:blip>
          <a:srcRect b="0" l="0" r="0" t="0"/>
          <a:stretch/>
        </p:blipFill>
        <p:spPr>
          <a:xfrm>
            <a:off x="-558800" y="1143000"/>
            <a:ext cx="1016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/>
          <p:nvPr/>
        </p:nvSpPr>
        <p:spPr>
          <a:xfrm>
            <a:off x="1" y="2514600"/>
            <a:ext cx="6866588" cy="137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D98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 What makes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data story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Napoleon’s March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76400"/>
            <a:ext cx="9144000" cy="435972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/>
          <p:nvPr/>
        </p:nvSpPr>
        <p:spPr>
          <a:xfrm>
            <a:off x="1429290" y="6400800"/>
            <a:ext cx="77909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“Figurative Map of the successive losses in men of the French Army in the Russian campaign 1812-1813.”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Drawn by Mr. Charles Minard, Inspector General of Bridges and Roads in retirement. Paris, 20 November 1869.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Baseball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246" y="1066800"/>
            <a:ext cx="7253508" cy="579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38"/>
          <p:cNvGrpSpPr/>
          <p:nvPr/>
        </p:nvGrpSpPr>
        <p:grpSpPr>
          <a:xfrm>
            <a:off x="1371600" y="3133292"/>
            <a:ext cx="5575969" cy="1895907"/>
            <a:chOff x="1371600" y="1893907"/>
            <a:chExt cx="5575969" cy="1895907"/>
          </a:xfrm>
        </p:grpSpPr>
        <p:sp>
          <p:nvSpPr>
            <p:cNvPr id="387" name="Google Shape;387;p38"/>
            <p:cNvSpPr/>
            <p:nvPr/>
          </p:nvSpPr>
          <p:spPr>
            <a:xfrm rot="-8098774">
              <a:off x="2580108" y="3216177"/>
              <a:ext cx="775368" cy="21950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1371600" y="1893907"/>
              <a:ext cx="775368" cy="21950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8"/>
            <p:cNvSpPr/>
            <p:nvPr/>
          </p:nvSpPr>
          <p:spPr>
            <a:xfrm rot="10800000">
              <a:off x="6172201" y="3570306"/>
              <a:ext cx="775368" cy="21950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38"/>
          <p:cNvSpPr/>
          <p:nvPr/>
        </p:nvSpPr>
        <p:spPr>
          <a:xfrm>
            <a:off x="838200" y="1068137"/>
            <a:ext cx="5791200" cy="4494463"/>
          </a:xfrm>
          <a:prstGeom prst="frame">
            <a:avLst>
              <a:gd fmla="val 1573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6553200" y="1066801"/>
            <a:ext cx="1905000" cy="4495800"/>
          </a:xfrm>
          <a:prstGeom prst="frame">
            <a:avLst>
              <a:gd fmla="val 5021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838200" y="5486400"/>
            <a:ext cx="7620000" cy="1371600"/>
          </a:xfrm>
          <a:prstGeom prst="frame">
            <a:avLst>
              <a:gd fmla="val 6111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Wealth inequality in the US (animated)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24025"/>
            <a:ext cx="822960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Wealth inequality in the US (interactive)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40">
            <a:hlinkClick r:id="rId3"/>
          </p:cNvPr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-34375" r="-34375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6: telling stories in Tableau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Instructions for today’s lab are available at: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http://www.science.smith.edu/~jcrouser/SDS136/labs/lab7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We’ll again be working with the Tuberculosis dataset;   I’ve given you a few visualizations to start with, or you can use your own from last week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get credit for this lab, follow the Piazza prompt at the end of the page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apply the visualization techniques we’ve learned to a real-world dataset you care about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work in groups (recommended) or on your own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an interactive visualization that will be demonstrated during our end-of-semester reception       and a 2-page write up of the methods you used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problems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next class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2"/>
          <p:cNvSpPr txBox="1"/>
          <p:nvPr>
            <p:ph idx="1" type="body"/>
          </p:nvPr>
        </p:nvSpPr>
        <p:spPr>
          <a:xfrm>
            <a:off x="457200" y="1600200"/>
            <a:ext cx="8153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 to post to Piazza re: project topics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We’ll have a workshop on Wednesday to kick off your projects, give me a heads up if you’re going to miss class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you’re stuck on picking a topic, or if you need help finding someone to work with, let me know!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     dataset challenge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399" y="152400"/>
            <a:ext cx="1880131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3-27 at 4.26.59 PM.png" id="114" name="Google Shape;114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-3006" l="0" r="0" t="-3006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4724400" y="5943600"/>
            <a:ext cx="38450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www.yelp.com/dataset_challenge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     dataset challenge: example ?s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399" y="152400"/>
            <a:ext cx="1880131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457200" y="1600200"/>
            <a:ext cx="83820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1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Cultural Trends: </a:t>
            </a: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makes a particular city different? For example, in which countries are Yelpers sticklers for service?</a:t>
            </a:r>
            <a:endParaRPr/>
          </a:p>
          <a:p>
            <a:pPr indent="-182880" lvl="0" marL="182880" marR="0" rtl="0" algn="l"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1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 Mining: </a:t>
            </a: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much of a business' success is really just location, location, location? Do reviewers' behaviors change when they travel?</a:t>
            </a:r>
            <a:endParaRPr/>
          </a:p>
          <a:p>
            <a:pPr indent="-182880" lvl="0" marL="182880" marR="0" rtl="0" algn="l"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1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Seasonal Trends: </a:t>
            </a: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about seasonal effects: are there more reviews for sports bars on major game days? </a:t>
            </a:r>
            <a:endParaRPr b="0" i="0" sz="22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1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Infer Categories: </a:t>
            </a: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you see any non-intuitive correlations between business categories e.g., how many karaoke bars also offer Korean food, and vice versa? </a:t>
            </a:r>
            <a:endParaRPr b="0" i="0" sz="22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1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Graph Mining: </a:t>
            </a:r>
            <a:r>
              <a:rPr b="0" i="0" lang="en-US" sz="222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you figure out who the trend-setters are? For example, who found the best waffle joint before waffles were cool?</a:t>
            </a:r>
            <a:endParaRPr b="0" i="0" sz="222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FP1: Topic Post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457200" y="1600200"/>
            <a:ext cx="8153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Due tonight at 11:59pm: a quick Piazza post about a potential final project topic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Please include: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Merriweather Sans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description of the domain</a:t>
            </a:r>
            <a:endParaRPr/>
          </a:p>
          <a:p>
            <a:pPr indent="-19050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Merriweather Sans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problem(s) you're trying to solve / question(s) you're trying to answer</a:t>
            </a:r>
            <a:endParaRPr/>
          </a:p>
          <a:p>
            <a:pPr indent="-19050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Merriweather Sans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audience</a:t>
            </a:r>
            <a:endParaRPr/>
          </a:p>
          <a:p>
            <a:pPr indent="-19050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Merriweather Sans"/>
              <a:buChar char="-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you’ll be using (if you know)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100% sure? Try a couple and get some feedback (you’re free to change your mind later)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 a topic you like? Reply to the post and form a team!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FP</a:t>
            </a:r>
            <a:r>
              <a:rPr lang="en-US"/>
              <a:t>2</a:t>
            </a: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/>
              <a:t>Preliminary Sketches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457200" y="1600200"/>
            <a:ext cx="8153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Due </a:t>
            </a:r>
            <a:r>
              <a:rPr lang="en-US"/>
              <a:t>next week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/>
              <a:t>rough sketches of some ideas for your visualization (more on this Thursday)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Storytelling with visualization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24609" l="0" r="0" t="-2461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0"/>
          <p:cNvGrpSpPr/>
          <p:nvPr/>
        </p:nvGrpSpPr>
        <p:grpSpPr>
          <a:xfrm>
            <a:off x="3465199" y="457200"/>
            <a:ext cx="2755075" cy="645559"/>
            <a:chOff x="3465199" y="457200"/>
            <a:chExt cx="2755075" cy="645559"/>
          </a:xfrm>
        </p:grpSpPr>
        <p:cxnSp>
          <p:nvCxnSpPr>
            <p:cNvPr id="142" name="Google Shape;142;p20"/>
            <p:cNvCxnSpPr/>
            <p:nvPr/>
          </p:nvCxnSpPr>
          <p:spPr>
            <a:xfrm>
              <a:off x="3465199" y="457200"/>
              <a:ext cx="2755075" cy="645559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" name="Google Shape;143;p20"/>
            <p:cNvCxnSpPr/>
            <p:nvPr/>
          </p:nvCxnSpPr>
          <p:spPr>
            <a:xfrm flipH="1" rot="10800000">
              <a:off x="3505200" y="457200"/>
              <a:ext cx="2665073" cy="645559"/>
            </a:xfrm>
            <a:prstGeom prst="straightConnector1">
              <a:avLst/>
            </a:pr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makes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story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21"/>
          <p:cNvCxnSpPr/>
          <p:nvPr/>
        </p:nvCxnSpPr>
        <p:spPr>
          <a:xfrm>
            <a:off x="4704139" y="3429000"/>
            <a:ext cx="1554480" cy="0"/>
          </a:xfrm>
          <a:prstGeom prst="straightConnector1">
            <a:avLst/>
          </a:prstGeom>
          <a:noFill/>
          <a:ln cap="rnd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0" name="Google Shape;150;p21"/>
          <p:cNvGrpSpPr/>
          <p:nvPr/>
        </p:nvGrpSpPr>
        <p:grpSpPr>
          <a:xfrm>
            <a:off x="4729685" y="1676400"/>
            <a:ext cx="1518715" cy="1194376"/>
            <a:chOff x="4840001" y="839217"/>
            <a:chExt cx="1518715" cy="895782"/>
          </a:xfrm>
        </p:grpSpPr>
        <p:sp>
          <p:nvSpPr>
            <p:cNvPr id="151" name="Google Shape;151;p21"/>
            <p:cNvSpPr/>
            <p:nvPr/>
          </p:nvSpPr>
          <p:spPr>
            <a:xfrm>
              <a:off x="5479355" y="1254939"/>
              <a:ext cx="240007" cy="48006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1"/>
            <p:cNvSpPr txBox="1"/>
            <p:nvPr/>
          </p:nvSpPr>
          <p:spPr>
            <a:xfrm>
              <a:off x="4840001" y="839217"/>
              <a:ext cx="1518715" cy="346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storyteller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21"/>
          <p:cNvGrpSpPr/>
          <p:nvPr/>
        </p:nvGrpSpPr>
        <p:grpSpPr>
          <a:xfrm>
            <a:off x="4788094" y="3547020"/>
            <a:ext cx="1433956" cy="1007356"/>
            <a:chOff x="4985136" y="3343787"/>
            <a:chExt cx="1433956" cy="755517"/>
          </a:xfrm>
        </p:grpSpPr>
        <p:sp>
          <p:nvSpPr>
            <p:cNvPr id="154" name="Google Shape;154;p21"/>
            <p:cNvSpPr/>
            <p:nvPr/>
          </p:nvSpPr>
          <p:spPr>
            <a:xfrm rot="10800000">
              <a:off x="5582111" y="3343787"/>
              <a:ext cx="240007" cy="48006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>
              <a:off x="4985136" y="3753055"/>
              <a:ext cx="1433956" cy="346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audience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